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448" r:id="rId5"/>
    <p:sldId id="2463" r:id="rId6"/>
    <p:sldId id="259" r:id="rId7"/>
    <p:sldId id="2450" r:id="rId8"/>
    <p:sldId id="2464" r:id="rId9"/>
    <p:sldId id="2465" r:id="rId10"/>
    <p:sldId id="2466" r:id="rId11"/>
    <p:sldId id="2467" r:id="rId12"/>
    <p:sldId id="2468" r:id="rId13"/>
    <p:sldId id="2457" r:id="rId14"/>
    <p:sldId id="2469" r:id="rId15"/>
    <p:sldId id="2470" r:id="rId16"/>
    <p:sldId id="243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033" autoAdjust="0"/>
  </p:normalViewPr>
  <p:slideViewPr>
    <p:cSldViewPr snapToGrid="0">
      <p:cViewPr varScale="1">
        <p:scale>
          <a:sx n="96" d="100"/>
          <a:sy n="96" d="100"/>
        </p:scale>
        <p:origin x="86" y="130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-8722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3/31/2021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3/31/2021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1.wdp"/><Relationship Id="rId7" Type="http://schemas.openxmlformats.org/officeDocument/2006/relationships/image" Target="../media/image2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13" Type="http://schemas.openxmlformats.org/officeDocument/2006/relationships/image" Target="../media/image13.jpg"/><Relationship Id="rId3" Type="http://schemas.microsoft.com/office/2007/relationships/hdphoto" Target="../media/hdphoto2.wdp"/><Relationship Id="rId7" Type="http://schemas.openxmlformats.org/officeDocument/2006/relationships/image" Target="../media/image7.jpg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1434980"/>
            <a:ext cx="11490325" cy="823913"/>
          </a:xfrm>
        </p:spPr>
        <p:txBody>
          <a:bodyPr/>
          <a:lstStyle/>
          <a:p>
            <a: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  <a:t>Exploratory analysis</a:t>
            </a:r>
            <a:b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</a:br>
            <a: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  <a:t>Location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6806" y="5916722"/>
            <a:ext cx="5167313" cy="518795"/>
          </a:xfrm>
        </p:spPr>
        <p:txBody>
          <a:bodyPr/>
          <a:lstStyle/>
          <a:p>
            <a:r>
              <a:rPr lang="en-US" dirty="0"/>
              <a:t>Friday, 02/04/2021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0E97CE8-A235-45A5-9D1D-DE0240B05182}"/>
              </a:ext>
            </a:extLst>
          </p:cNvPr>
          <p:cNvSpPr txBox="1">
            <a:spLocks/>
          </p:cNvSpPr>
          <p:nvPr/>
        </p:nvSpPr>
        <p:spPr>
          <a:xfrm>
            <a:off x="-209425" y="5916722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Steven L Truong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ext, platform, station, way&#10;&#10;Description automatically generated">
            <a:extLst>
              <a:ext uri="{FF2B5EF4-FFF2-40B4-BE49-F238E27FC236}">
                <a16:creationId xmlns:a16="http://schemas.microsoft.com/office/drawing/2014/main" id="{1CF7F2B2-AEDC-4D5C-8FEE-EDA132D766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54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3960" y="323749"/>
            <a:ext cx="2960224" cy="670164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000" spc="300" dirty="0"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C681E3F-561A-4958-A9FA-B94A3FA44D08}"/>
              </a:ext>
            </a:extLst>
          </p:cNvPr>
          <p:cNvSpPr txBox="1">
            <a:spLocks/>
          </p:cNvSpPr>
          <p:nvPr/>
        </p:nvSpPr>
        <p:spPr>
          <a:xfrm>
            <a:off x="5173959" y="993913"/>
            <a:ext cx="6179841" cy="5120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The 34 St – Penn Station and the 34 St – Herald Sq neighborhoods have many restaurants around them =&gt; not very suitable to open another 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Recommendation: neighborhood around 23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station.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9417" y="699324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02121"/>
            <a:ext cx="5553986" cy="38090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Focus more on the neighborhood’s demographic.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Incorporate other data sources (such as crime rates or median income of certain population) to help shaping the results based on the business’ targeted customers.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Investigate customers’ behaviors to see whether they are affected by covid.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5F2ACE3-2D9B-4594-9BE2-16F76254A5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864" b="78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2261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351" y="222246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APPENDIX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02121"/>
            <a:ext cx="5553986" cy="38090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Focus more on the neighborhood’s demographic.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Incorporate other data sources (such as crime rates or median income of certain population) to help shaping the results based on the business’ targeted customers.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Investigate customers’ behaviors to see whether they are affected by covid.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3105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722661" y="-2631255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677958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STEVEN L TRUONG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85818" y="3959667"/>
            <a:ext cx="3999506" cy="518795"/>
          </a:xfrm>
        </p:spPr>
        <p:txBody>
          <a:bodyPr/>
          <a:lstStyle/>
          <a:p>
            <a:r>
              <a:rPr lang="en-US" sz="1400" dirty="0"/>
              <a:t>https://github.com/luongtruong77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tqluong77@gmail.com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23FEFD2-5E9C-4E38-8147-2DCEF9CF1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811" y="3055244"/>
            <a:ext cx="731521" cy="731521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AE8B330B-D106-4C3F-AA16-1FFCB62715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936" y="519719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4E410BD2-2814-4F7C-8C32-1F3DC7BAB2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7BD8A04-A2F4-4C94-BA9A-A1302F9B4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F8A92A-4B7C-438A-A8EF-81AFB3F93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4D7634-F379-469C-BDA9-E0BDB1262AF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51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8095" y="268365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427" y="1168452"/>
            <a:ext cx="5927036" cy="52998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MOTIVATION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Greenwood LLC wants to expand their business and open the authentic Vietnamese restaurant in NYC.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They want to leverage Data Science and Analytics skills set to optimize their chance of success.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OBJECTIVES</a:t>
            </a:r>
            <a:r>
              <a:rPr lang="en-US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Determine the top stations with the most traffic.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Conclude the best location based on the volume of traffic and surrounding venues.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GOALS</a:t>
            </a:r>
            <a:r>
              <a:rPr lang="en-US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Logically and analytically present the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E5FE2C3-50FF-493F-95FF-A757EC42E9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868" b="7868"/>
          <a:stretch>
            <a:fillRect/>
          </a:stretch>
        </p:blipFill>
        <p:spPr>
          <a:xfrm>
            <a:off x="0" y="0"/>
            <a:ext cx="4913906" cy="6846932"/>
          </a:xfr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5" y="452798"/>
            <a:ext cx="3945194" cy="664123"/>
          </a:xfrm>
        </p:spPr>
        <p:txBody>
          <a:bodyPr>
            <a:noAutofit/>
          </a:bodyPr>
          <a:lstStyle/>
          <a:p>
            <a:r>
              <a:rPr lang="en-US" sz="3000">
                <a:latin typeface="Bahnschrift SemiBold" panose="020B0502040204020203" pitchFamily="34" charset="0"/>
              </a:rPr>
              <a:t>methodology</a:t>
            </a:r>
            <a:endParaRPr lang="en-US" sz="3000" dirty="0">
              <a:latin typeface="Bahnschrift SemiBold" panose="020B0502040204020203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4735" y="1455175"/>
            <a:ext cx="9234488" cy="5120554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400" b="1" dirty="0"/>
              <a:t>Data source</a:t>
            </a:r>
            <a:r>
              <a:rPr lang="en-US" dirty="0"/>
              <a:t>: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MTA Turnstile Data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Square API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400" b="1" dirty="0"/>
              <a:t>Tools</a:t>
            </a:r>
            <a:r>
              <a:rPr lang="en-US" dirty="0"/>
              <a:t>: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Numpy</a:t>
            </a:r>
            <a:r>
              <a:rPr lang="en-US" sz="2400" dirty="0"/>
              <a:t> and Pandas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Matplotlib and Seaborn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Folium, </a:t>
            </a:r>
            <a:r>
              <a:rPr lang="en-US" sz="2400" dirty="0" err="1"/>
              <a:t>wordcloud</a:t>
            </a:r>
            <a:r>
              <a:rPr lang="en-US" sz="2400" dirty="0"/>
              <a:t>, requests</a:t>
            </a:r>
          </a:p>
        </p:txBody>
      </p:sp>
      <p:pic>
        <p:nvPicPr>
          <p:cNvPr id="7" name="Picture 6" descr="A blue logo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B27E3186-B87F-4177-B1CE-4CEB666B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97" y="1733243"/>
            <a:ext cx="930399" cy="10223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4DBA7D5-464B-4E1F-84F2-5C8DE53B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81" y="3033650"/>
            <a:ext cx="1239430" cy="609121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BF3F063B-AF83-4191-9F29-03514E5AA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470" y="4913880"/>
            <a:ext cx="662608" cy="662608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080D37E2-5504-4388-8709-2187F4B1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689" y="3981025"/>
            <a:ext cx="1359673" cy="84979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62C0DE7-F57F-4642-9456-CC6DCC57F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698" y="5701966"/>
            <a:ext cx="675198" cy="67519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CF6E140-F75C-404E-B2E6-C383DB88B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235" y="4913464"/>
            <a:ext cx="2311859" cy="6630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C226B22-26FC-4E5C-B439-2D6187C106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9240" y="4096609"/>
            <a:ext cx="1725912" cy="683684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FAF9E69-9280-4EAF-8710-EA53FB92DA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312" y="5609780"/>
            <a:ext cx="1383453" cy="7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5" y="452798"/>
            <a:ext cx="3945194" cy="66412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ahnschrift SemiBold" panose="020B0502040204020203" pitchFamily="34" charset="0"/>
              </a:rPr>
              <a:t>methodology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6DFE4-6197-447F-9513-7DD0D4E9D5E4}"/>
              </a:ext>
            </a:extLst>
          </p:cNvPr>
          <p:cNvSpPr/>
          <p:nvPr/>
        </p:nvSpPr>
        <p:spPr>
          <a:xfrm>
            <a:off x="1375576" y="1473718"/>
            <a:ext cx="2206274" cy="825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Exploration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F4F74B-523B-43B2-A318-3DCF58221D9F}"/>
              </a:ext>
            </a:extLst>
          </p:cNvPr>
          <p:cNvSpPr/>
          <p:nvPr/>
        </p:nvSpPr>
        <p:spPr>
          <a:xfrm>
            <a:off x="1375576" y="3125856"/>
            <a:ext cx="2206274" cy="9542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Preparation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D83275-9509-44EF-82F8-BB00EAAFCF66}"/>
              </a:ext>
            </a:extLst>
          </p:cNvPr>
          <p:cNvSpPr/>
          <p:nvPr/>
        </p:nvSpPr>
        <p:spPr>
          <a:xfrm>
            <a:off x="1375576" y="4907170"/>
            <a:ext cx="2206274" cy="9542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Visualization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48B30DF-3405-474A-BE9A-B09F10FD056B}"/>
              </a:ext>
            </a:extLst>
          </p:cNvPr>
          <p:cNvSpPr/>
          <p:nvPr/>
        </p:nvSpPr>
        <p:spPr>
          <a:xfrm>
            <a:off x="2367394" y="2348682"/>
            <a:ext cx="381662" cy="727257"/>
          </a:xfrm>
          <a:prstGeom prst="down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2D22D4E-DD8E-468F-A986-8691BD0173B6}"/>
              </a:ext>
            </a:extLst>
          </p:cNvPr>
          <p:cNvSpPr/>
          <p:nvPr/>
        </p:nvSpPr>
        <p:spPr>
          <a:xfrm>
            <a:off x="2367394" y="4129996"/>
            <a:ext cx="381662" cy="727257"/>
          </a:xfrm>
          <a:prstGeom prst="down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50AD2-2BED-4A79-AD8E-6D6F60A53794}"/>
              </a:ext>
            </a:extLst>
          </p:cNvPr>
          <p:cNvSpPr txBox="1"/>
          <p:nvPr/>
        </p:nvSpPr>
        <p:spPr>
          <a:xfrm>
            <a:off x="4129375" y="1507996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Pull turnstile data from the source (MTA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Use Square API to pull data in json format into local machine for further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829F3-1005-44B5-A213-850FBBB6B88A}"/>
              </a:ext>
            </a:extLst>
          </p:cNvPr>
          <p:cNvSpPr txBox="1"/>
          <p:nvPr/>
        </p:nvSpPr>
        <p:spPr>
          <a:xfrm>
            <a:off x="4206517" y="3163467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Clean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Converse data from json to regular pandas </a:t>
            </a:r>
            <a:r>
              <a:rPr lang="en-US" sz="2200" b="1" dirty="0" err="1"/>
              <a:t>dataframe</a:t>
            </a:r>
            <a:endParaRPr 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DBC9E-38B6-40CE-96F4-E068C96A13BA}"/>
              </a:ext>
            </a:extLst>
          </p:cNvPr>
          <p:cNvSpPr txBox="1"/>
          <p:nvPr/>
        </p:nvSpPr>
        <p:spPr>
          <a:xfrm>
            <a:off x="4129375" y="5010733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Create graphs (time series, bar charts)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Generate NYC map with traffic density and venues </a:t>
            </a:r>
            <a:r>
              <a:rPr lang="en-US" sz="2200" b="1" dirty="0" err="1"/>
              <a:t>wordclouds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85649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46" y="4834393"/>
            <a:ext cx="6021169" cy="1721374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Top 5 stations with the most traffic: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34 St - Penn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86 St Station (Upper East Side - Yorkville)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23 St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34 St - Herald Square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Grand Central - 42 St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8B53743-424F-475E-8D0B-A4E7A75D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58" b="11344"/>
          <a:stretch/>
        </p:blipFill>
        <p:spPr>
          <a:xfrm>
            <a:off x="636104" y="1470990"/>
            <a:ext cx="5071006" cy="3363403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389A93B7-AC46-4B39-872A-04F760A6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30" y="834971"/>
            <a:ext cx="6021169" cy="38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9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2581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7089BA-D44E-4647-B99C-05C37EB3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01" b="8881"/>
          <a:stretch/>
        </p:blipFill>
        <p:spPr>
          <a:xfrm>
            <a:off x="391958" y="1493739"/>
            <a:ext cx="5288230" cy="30544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4A7DBC-98D6-428B-B779-60D9A0D62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74" b="12793"/>
          <a:stretch/>
        </p:blipFill>
        <p:spPr>
          <a:xfrm>
            <a:off x="6096000" y="389697"/>
            <a:ext cx="4709568" cy="3148567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72C5BF-C93C-409B-8B4B-9BA2223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91" b="17865"/>
          <a:stretch/>
        </p:blipFill>
        <p:spPr>
          <a:xfrm>
            <a:off x="6147556" y="3629192"/>
            <a:ext cx="4709568" cy="2955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F06460-4128-4A1D-84D6-8B519A3CE4B8}"/>
              </a:ext>
            </a:extLst>
          </p:cNvPr>
          <p:cNvSpPr txBox="1"/>
          <p:nvPr/>
        </p:nvSpPr>
        <p:spPr>
          <a:xfrm>
            <a:off x="1102581" y="5009322"/>
            <a:ext cx="435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each neighborhood’s nearby venues? Are there already lots of Vietnamese restaurants? Does the demand still need the supply?</a:t>
            </a:r>
          </a:p>
        </p:txBody>
      </p:sp>
    </p:spTree>
    <p:extLst>
      <p:ext uri="{BB962C8B-B14F-4D97-AF65-F5344CB8AC3E}">
        <p14:creationId xmlns:p14="http://schemas.microsoft.com/office/powerpoint/2010/main" val="67349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EDD633-F2B8-472E-8CA3-6748ED4E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90"/>
          <a:stretch/>
        </p:blipFill>
        <p:spPr>
          <a:xfrm>
            <a:off x="843709" y="1660709"/>
            <a:ext cx="10329653" cy="353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1F87C-CD73-4040-A410-47BA33A5034C}"/>
              </a:ext>
            </a:extLst>
          </p:cNvPr>
          <p:cNvSpPr txBox="1"/>
          <p:nvPr/>
        </p:nvSpPr>
        <p:spPr>
          <a:xfrm>
            <a:off x="6096000" y="434474"/>
            <a:ext cx="335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Top 10 most common venues around each neighborhood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13D84-DF86-4312-8D5B-7B076242DE1C}"/>
              </a:ext>
            </a:extLst>
          </p:cNvPr>
          <p:cNvSpPr txBox="1"/>
          <p:nvPr/>
        </p:nvSpPr>
        <p:spPr>
          <a:xfrm>
            <a:off x="2979419" y="5901216"/>
            <a:ext cx="623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" panose="020B0502040204020203" pitchFamily="34" charset="0"/>
              </a:rPr>
              <a:t>Perhaps this is a bit hard to see, let’s visualize them!</a:t>
            </a:r>
          </a:p>
        </p:txBody>
      </p:sp>
    </p:spTree>
    <p:extLst>
      <p:ext uri="{BB962C8B-B14F-4D97-AF65-F5344CB8AC3E}">
        <p14:creationId xmlns:p14="http://schemas.microsoft.com/office/powerpoint/2010/main" val="3044504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136046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13D84-DF86-4312-8D5B-7B076242DE1C}"/>
              </a:ext>
            </a:extLst>
          </p:cNvPr>
          <p:cNvSpPr txBox="1"/>
          <p:nvPr/>
        </p:nvSpPr>
        <p:spPr>
          <a:xfrm>
            <a:off x="5117154" y="319323"/>
            <a:ext cx="623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Nearby venues of 34 St – Penn station and 23 St station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7FB9F6D-FC7D-4A05-8559-E5D060E93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" r="18451" b="13662"/>
          <a:stretch/>
        </p:blipFill>
        <p:spPr>
          <a:xfrm>
            <a:off x="967409" y="1125583"/>
            <a:ext cx="3946497" cy="269947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04AADDE-6718-463A-97F1-F36E761CC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99" b="14492"/>
          <a:stretch/>
        </p:blipFill>
        <p:spPr>
          <a:xfrm>
            <a:off x="6440557" y="1125583"/>
            <a:ext cx="3586357" cy="269947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FB7023D-9CE0-4968-B7CF-D95CCCAE4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094" y="4064155"/>
            <a:ext cx="3292812" cy="2209499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158A5FB1-E520-4466-90A8-DAA6148B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557" y="4064155"/>
            <a:ext cx="3292812" cy="21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3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301</TotalTime>
  <Words>460</Words>
  <Application>Microsoft Office PowerPoint</Application>
  <PresentationFormat>Widescreen</PresentationFormat>
  <Paragraphs>78</Paragraphs>
  <Slides>13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Bahnschrift SemiBold</vt:lpstr>
      <vt:lpstr>Bahnschrift SemiBold SemiConden</vt:lpstr>
      <vt:lpstr>Calibri</vt:lpstr>
      <vt:lpstr>Calibri Light</vt:lpstr>
      <vt:lpstr>Helvetica Neue</vt:lpstr>
      <vt:lpstr>Wingdings</vt:lpstr>
      <vt:lpstr>Office Theme</vt:lpstr>
      <vt:lpstr>Exploratory analysis Location recommendations</vt:lpstr>
      <vt:lpstr>PowerPoint Presentation</vt:lpstr>
      <vt:lpstr>PowerPoint Presentation</vt:lpstr>
      <vt:lpstr>methodology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Location recommendations</dc:title>
  <dc:creator>tqluong7</dc:creator>
  <cp:lastModifiedBy>tqluong7</cp:lastModifiedBy>
  <cp:revision>14</cp:revision>
  <dcterms:created xsi:type="dcterms:W3CDTF">2021-03-31T00:46:10Z</dcterms:created>
  <dcterms:modified xsi:type="dcterms:W3CDTF">2021-04-01T06:18:38Z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